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1" r:id="rId1"/>
  </p:sldMasterIdLst>
  <p:notesMasterIdLst>
    <p:notesMasterId r:id="rId16"/>
  </p:notesMasterIdLst>
  <p:sldIdLst>
    <p:sldId id="256" r:id="rId2"/>
    <p:sldId id="257" r:id="rId3"/>
    <p:sldId id="258" r:id="rId4"/>
    <p:sldId id="266" r:id="rId5"/>
    <p:sldId id="265" r:id="rId6"/>
    <p:sldId id="263" r:id="rId7"/>
    <p:sldId id="262" r:id="rId8"/>
    <p:sldId id="264" r:id="rId9"/>
    <p:sldId id="259" r:id="rId10"/>
    <p:sldId id="267" r:id="rId11"/>
    <p:sldId id="268" r:id="rId12"/>
    <p:sldId id="269" r:id="rId13"/>
    <p:sldId id="260" r:id="rId14"/>
    <p:sldId id="26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14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DDC76-A1DB-411F-A5C1-B21CFE3016A7}" type="datetimeFigureOut">
              <a:rPr lang="zh-TW" altLang="en-US" smtClean="0"/>
              <a:t>2016/11/21</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0BC761-AB0A-4C3C-8882-57E55A9C16CF}" type="slidenum">
              <a:rPr lang="zh-TW" altLang="en-US" smtClean="0"/>
              <a:t>‹#›</a:t>
            </a:fld>
            <a:endParaRPr lang="zh-TW" altLang="en-US"/>
          </a:p>
        </p:txBody>
      </p:sp>
    </p:spTree>
    <p:extLst>
      <p:ext uri="{BB962C8B-B14F-4D97-AF65-F5344CB8AC3E}">
        <p14:creationId xmlns:p14="http://schemas.microsoft.com/office/powerpoint/2010/main" val="2052632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T</a:t>
            </a:r>
            <a:r>
              <a:rPr lang="zh-TW" altLang="en-US" dirty="0" smtClean="0"/>
              <a:t>檢驗</a:t>
            </a:r>
            <a:r>
              <a:rPr lang="en-US" altLang="zh-TW" dirty="0" smtClean="0"/>
              <a:t>&amp;</a:t>
            </a:r>
            <a:r>
              <a:rPr lang="zh-TW" altLang="en-US" dirty="0" smtClean="0"/>
              <a:t>卡方檢驗</a:t>
            </a:r>
            <a:endParaRPr lang="zh-TW" altLang="en-US" dirty="0"/>
          </a:p>
        </p:txBody>
      </p:sp>
      <p:sp>
        <p:nvSpPr>
          <p:cNvPr id="4" name="投影片編號版面配置區 3"/>
          <p:cNvSpPr>
            <a:spLocks noGrp="1"/>
          </p:cNvSpPr>
          <p:nvPr>
            <p:ph type="sldNum" sz="quarter" idx="10"/>
          </p:nvPr>
        </p:nvSpPr>
        <p:spPr/>
        <p:txBody>
          <a:bodyPr/>
          <a:lstStyle/>
          <a:p>
            <a:fld id="{2E0BC761-AB0A-4C3C-8882-57E55A9C16CF}" type="slidenum">
              <a:rPr lang="zh-TW" altLang="en-US" smtClean="0"/>
              <a:t>8</a:t>
            </a:fld>
            <a:endParaRPr lang="zh-TW" altLang="en-US"/>
          </a:p>
        </p:txBody>
      </p:sp>
    </p:spTree>
    <p:extLst>
      <p:ext uri="{BB962C8B-B14F-4D97-AF65-F5344CB8AC3E}">
        <p14:creationId xmlns:p14="http://schemas.microsoft.com/office/powerpoint/2010/main" val="11732287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B61BEF0D-F0BB-DE4B-95CE-6DB70DBA9567}" type="datetimeFigureOut">
              <a:rPr lang="en-US" smtClean="0"/>
              <a:pPr/>
              <a:t>11/21/2016</a:t>
            </a:fld>
            <a:endParaRPr lang="en-US" dirty="0"/>
          </a:p>
        </p:txBody>
      </p:sp>
      <p:sp>
        <p:nvSpPr>
          <p:cNvPr id="5" name="Footer Placeholder 4"/>
          <p:cNvSpPr>
            <a:spLocks noGrp="1"/>
          </p:cNvSpPr>
          <p:nvPr>
            <p:ph type="ftr" sz="quarter" idx="11"/>
          </p:nvPr>
        </p:nvSpPr>
        <p:spPr>
          <a:xfrm>
            <a:off x="2743973" y="5870576"/>
            <a:ext cx="3932137" cy="377825"/>
          </a:xfrm>
        </p:spPr>
        <p:txBody>
          <a:bodyPr/>
          <a:lstStyle/>
          <a:p>
            <a:endParaRPr lang="en-US" dirty="0"/>
          </a:p>
        </p:txBody>
      </p:sp>
      <p:sp>
        <p:nvSpPr>
          <p:cNvPr id="6" name="Slide Number Placeholder 5"/>
          <p:cNvSpPr>
            <a:spLocks noGrp="1"/>
          </p:cNvSpPr>
          <p:nvPr>
            <p:ph type="sldNum" sz="quarter" idx="12"/>
          </p:nvPr>
        </p:nvSpPr>
        <p:spPr>
          <a:xfrm>
            <a:off x="8040685" y="5870576"/>
            <a:ext cx="417516"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9439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zh-TW" altLang="en-US" smtClean="0"/>
              <a:t>按一下圖示以新增圖片</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0668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1022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2" name="TextBox 11"/>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zh-TW" altLang="en-US" smtClean="0"/>
              <a:t>按一下以編輯母片標題樣式</a:t>
            </a:r>
            <a:endParaRPr lang="en-US" dirty="0"/>
          </a:p>
        </p:txBody>
      </p:sp>
      <p:sp>
        <p:nvSpPr>
          <p:cNvPr id="16"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2500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9942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2" name="TextBox 11"/>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zh-TW" altLang="en-US" smtClean="0"/>
              <a:t>按一下以編輯母片文字樣式</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58686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zh-TW" altLang="en-US" smtClean="0"/>
              <a:t>按一下以編輯母片標題樣式</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zh-TW" altLang="en-US" smtClean="0"/>
              <a:t>按一下以編輯母片文字樣式</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91574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0950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0755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zh-TW" altLang="en-US" smtClean="0"/>
              <a:t>按一下以編輯母片標題樣式</a:t>
            </a:r>
            <a:endParaRPr lang="en-US" dirty="0"/>
          </a:p>
        </p:txBody>
      </p:sp>
      <p:sp>
        <p:nvSpPr>
          <p:cNvPr id="3" name="Content Placeholder 2"/>
          <p:cNvSpPr>
            <a:spLocks noGrp="1"/>
          </p:cNvSpPr>
          <p:nvPr>
            <p:ph idx="1"/>
          </p:nvPr>
        </p:nvSpPr>
        <p:spPr/>
        <p:txBody>
          <a:bodyPr anchor="ct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949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089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0150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8527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578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288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4613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zh-TW" altLang="en-US" smtClean="0"/>
              <a:t>按一下以編輯母片標題樣式</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zh-TW" altLang="en-US" smtClean="0"/>
              <a:t>按一下圖示以新增圖片</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40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11/21/2016</a:t>
            </a:fld>
            <a:endParaRPr lang="en-US" dirty="0"/>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324193"/>
      </p:ext>
    </p:extLst>
  </p:cSld>
  <p:clrMap bg1="dk1" tx1="lt1" bg2="dk2" tx2="lt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 id="2147483846" r:id="rId15"/>
    <p:sldLayoutId id="2147483847" r:id="rId16"/>
    <p:sldLayoutId id="2147483848"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63639" y="4730191"/>
            <a:ext cx="8139448" cy="1944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ctrTitle"/>
          </p:nvPr>
        </p:nvSpPr>
        <p:spPr>
          <a:xfrm>
            <a:off x="1352282" y="734096"/>
            <a:ext cx="7105919" cy="3651635"/>
          </a:xfrm>
        </p:spPr>
        <p:txBody>
          <a:bodyPr>
            <a:normAutofit fontScale="90000"/>
          </a:bodyPr>
          <a:lstStyle/>
          <a:p>
            <a:r>
              <a:rPr lang="en-US" altLang="zh-TW" dirty="0">
                <a:solidFill>
                  <a:srgbClr val="FFFF00"/>
                </a:solidFill>
                <a:latin typeface="Times New Roman" panose="02020603050405020304" pitchFamily="18" charset="0"/>
                <a:cs typeface="Times New Roman" panose="02020603050405020304" pitchFamily="18" charset="0"/>
              </a:rPr>
              <a:t>Letting in-vehicle navigation lead the way: Older drivers’ perceptions of and ability to follow a GPS navigation system</a:t>
            </a:r>
            <a:endParaRPr lang="zh-TW" altLang="en-US" dirty="0">
              <a:solidFill>
                <a:srgbClr val="FFFF00"/>
              </a:solidFill>
            </a:endParaRPr>
          </a:p>
        </p:txBody>
      </p:sp>
      <p:sp>
        <p:nvSpPr>
          <p:cNvPr id="3" name="副標題 2"/>
          <p:cNvSpPr>
            <a:spLocks noGrp="1"/>
          </p:cNvSpPr>
          <p:nvPr>
            <p:ph type="subTitle" idx="1"/>
          </p:nvPr>
        </p:nvSpPr>
        <p:spPr>
          <a:xfrm>
            <a:off x="853225" y="4730191"/>
            <a:ext cx="7904409" cy="2311282"/>
          </a:xfrm>
        </p:spPr>
        <p:txBody>
          <a:bodyPr>
            <a:noAutofit/>
          </a:bodyPr>
          <a:lstStyle/>
          <a:p>
            <a:pPr algn="l">
              <a:lnSpc>
                <a:spcPct val="150000"/>
              </a:lnSpc>
            </a:pPr>
            <a:r>
              <a:rPr lang="zh-TW" altLang="en-US"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期刊</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Accident Analysis and Prevention</a:t>
            </a:r>
          </a:p>
          <a:p>
            <a:pPr algn="l">
              <a:lnSpc>
                <a:spcPct val="150000"/>
              </a:lnSpc>
            </a:pPr>
            <a:r>
              <a:rPr lang="zh-TW" altLang="en-US"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作者</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Arne </a:t>
            </a:r>
            <a:r>
              <a:rPr lang="en-US" altLang="zh-TW" sz="1400" dirty="0" err="1">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Stinchcombe</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(PhD)</a:t>
            </a:r>
            <a:r>
              <a:rPr lang="en-US" altLang="zh-TW" sz="1400" dirty="0" err="1">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a,b</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Sylvain Gagnon (PhD)a,∗, Matthew </a:t>
            </a:r>
            <a:r>
              <a:rPr lang="en-US" altLang="zh-TW" sz="1400" dirty="0" err="1">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Kateb</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a:t>
            </a:r>
            <a:r>
              <a:rPr lang="en-US" altLang="zh-TW" sz="1400" dirty="0" smtClean="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BA)</a:t>
            </a:r>
            <a:r>
              <a:rPr lang="en-US" altLang="zh-TW" sz="1400" dirty="0" err="1">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a,Meredith</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Curtis (BA)a, Michelle M. Porter (PhD)c, Jan </a:t>
            </a:r>
            <a:r>
              <a:rPr lang="en-US" altLang="zh-TW" sz="1400" dirty="0" err="1">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Polgar</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a:t>
            </a:r>
            <a:r>
              <a:rPr lang="en-US" altLang="zh-TW" sz="1400" dirty="0" smtClean="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PhD)</a:t>
            </a:r>
            <a:r>
              <a:rPr lang="en-US" altLang="zh-TW" sz="1400" dirty="0" err="1">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d,Michel</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a:t>
            </a:r>
            <a:r>
              <a:rPr lang="en-US" altLang="zh-TW" sz="1400" dirty="0" err="1">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Bédard</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(PhD)</a:t>
            </a:r>
          </a:p>
          <a:p>
            <a:pPr algn="l">
              <a:lnSpc>
                <a:spcPct val="150000"/>
              </a:lnSpc>
            </a:pPr>
            <a:r>
              <a:rPr lang="zh-TW" altLang="en-US"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同學</a:t>
            </a:r>
            <a:r>
              <a:rPr lang="en-US" altLang="zh-TW"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 </a:t>
            </a:r>
            <a:r>
              <a:rPr lang="zh-TW" altLang="en-US" sz="1400" dirty="0">
                <a:solidFill>
                  <a:schemeClr val="bg1"/>
                </a:solidFill>
                <a:latin typeface="Times New Roman" panose="02020603050405020304" pitchFamily="18" charset="0"/>
                <a:ea typeface="Adobe 繁黑體 Std B" panose="020B0700000000000000" pitchFamily="34" charset="-120"/>
                <a:cs typeface="Times New Roman" panose="02020603050405020304" pitchFamily="18" charset="0"/>
              </a:rPr>
              <a:t>陳乃嘉</a:t>
            </a:r>
          </a:p>
          <a:p>
            <a:pPr algn="l"/>
            <a:endParaRPr lang="zh-TW" altLang="en-US" sz="1400" dirty="0">
              <a:solidFill>
                <a:schemeClr val="bg1"/>
              </a:solidFill>
            </a:endParaRPr>
          </a:p>
        </p:txBody>
      </p:sp>
    </p:spTree>
    <p:extLst>
      <p:ext uri="{BB962C8B-B14F-4D97-AF65-F5344CB8AC3E}">
        <p14:creationId xmlns:p14="http://schemas.microsoft.com/office/powerpoint/2010/main" val="840703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07325"/>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Results</a:t>
            </a:r>
            <a:endParaRPr lang="zh-TW" altLang="en-US" dirty="0"/>
          </a:p>
        </p:txBody>
      </p:sp>
      <p:sp>
        <p:nvSpPr>
          <p:cNvPr id="3" name="內容版面配置區 2"/>
          <p:cNvSpPr>
            <a:spLocks noGrp="1"/>
          </p:cNvSpPr>
          <p:nvPr>
            <p:ph idx="1"/>
          </p:nvPr>
        </p:nvSpPr>
        <p:spPr>
          <a:xfrm>
            <a:off x="457199" y="1155097"/>
            <a:ext cx="8048171" cy="5318274"/>
          </a:xfrm>
        </p:spPr>
        <p:txBody>
          <a:bodyPr anchor="t">
            <a:noAutofit/>
          </a:bodyPr>
          <a:lstStyle/>
          <a:p>
            <a:pPr marL="0" indent="0">
              <a:buNone/>
            </a:pPr>
            <a:r>
              <a:rPr lang="en-US" altLang="zh-TW" sz="2800" dirty="0" smtClean="0">
                <a:latin typeface="Times New Roman" panose="02020603050405020304" pitchFamily="18" charset="0"/>
                <a:ea typeface="Adobe 仿宋 Std R" panose="02020400000000000000" pitchFamily="18" charset="-128"/>
                <a:cs typeface="Times New Roman" panose="02020603050405020304" pitchFamily="18" charset="0"/>
              </a:rPr>
              <a:t>	</a:t>
            </a:r>
            <a:r>
              <a:rPr lang="zh-TW" altLang="en-US" sz="2800" dirty="0" smtClean="0">
                <a:latin typeface="Times New Roman" panose="02020603050405020304" pitchFamily="18" charset="0"/>
                <a:ea typeface="Adobe 仿宋 Std R" panose="02020400000000000000" pitchFamily="18" charset="-128"/>
                <a:cs typeface="Times New Roman" panose="02020603050405020304" pitchFamily="18" charset="0"/>
              </a:rPr>
              <a:t>使用</a:t>
            </a:r>
            <a:r>
              <a:rPr lang="en-US" altLang="zh-TW" sz="2800" dirty="0" smtClean="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800" dirty="0" smtClean="0">
                <a:latin typeface="Times New Roman" panose="02020603050405020304" pitchFamily="18" charset="0"/>
                <a:ea typeface="Adobe 仿宋 Std R" panose="02020400000000000000" pitchFamily="18" charset="-128"/>
                <a:cs typeface="Times New Roman" panose="02020603050405020304" pitchFamily="18" charset="0"/>
              </a:rPr>
              <a:t>之經驗問卷</a:t>
            </a:r>
            <a:endParaRPr lang="en-US" altLang="zh-TW" sz="28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通過問卷答复的檢驗</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rPr>
              <a:t>61</a:t>
            </a:r>
            <a:r>
              <a:rPr lang="zh-TW" altLang="en-US" sz="2200" dirty="0">
                <a:latin typeface="Times New Roman" panose="02020603050405020304" pitchFamily="18" charset="0"/>
                <a:ea typeface="Adobe 仿宋 Std R" panose="02020400000000000000" pitchFamily="18" charset="-128"/>
                <a:cs typeface="Times New Roman" panose="02020603050405020304" pitchFamily="18" charset="0"/>
              </a:rPr>
              <a:t>％的受訪者表示</a:t>
            </a:r>
            <a:r>
              <a:rPr lang="en-US" altLang="zh-TW" sz="2200" dirty="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200" dirty="0">
                <a:latin typeface="Times New Roman" panose="02020603050405020304" pitchFamily="18" charset="0"/>
                <a:ea typeface="Adobe 仿宋 Std R" panose="02020400000000000000" pitchFamily="18" charset="-128"/>
                <a:cs typeface="Times New Roman" panose="02020603050405020304" pitchFamily="18" charset="0"/>
              </a:rPr>
              <a:t>導航</a:t>
            </a:r>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對駕駛</a:t>
            </a:r>
            <a:r>
              <a:rPr lang="zh-TW" altLang="en-US" sz="2200" dirty="0">
                <a:latin typeface="Times New Roman" panose="02020603050405020304" pitchFamily="18" charset="0"/>
                <a:ea typeface="Adobe 仿宋 Std R" panose="02020400000000000000" pitchFamily="18" charset="-128"/>
                <a:cs typeface="Times New Roman" panose="02020603050405020304" pitchFamily="18" charset="0"/>
              </a:rPr>
              <a:t>沒有負面</a:t>
            </a:r>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影響</a:t>
            </a:r>
            <a:endPar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rPr>
              <a:t>56</a:t>
            </a:r>
            <a:r>
              <a:rPr lang="zh-TW" altLang="en-US" sz="2200" dirty="0">
                <a:latin typeface="Times New Roman" panose="02020603050405020304" pitchFamily="18" charset="0"/>
                <a:ea typeface="Adobe 仿宋 Std R" panose="02020400000000000000" pitchFamily="18" charset="-128"/>
                <a:cs typeface="Times New Roman" panose="02020603050405020304" pitchFamily="18" charset="0"/>
              </a:rPr>
              <a:t>％的受訪者表示</a:t>
            </a:r>
            <a:r>
              <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有正面影響</a:t>
            </a:r>
            <a:endParaRPr lang="en-US" altLang="zh-TW" sz="2200" dirty="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rPr>
              <a:t>58</a:t>
            </a:r>
            <a:r>
              <a:rPr lang="zh-TW" altLang="en-US" sz="2200" dirty="0">
                <a:latin typeface="Times New Roman" panose="02020603050405020304" pitchFamily="18" charset="0"/>
                <a:ea typeface="Adobe 仿宋 Std R" panose="02020400000000000000" pitchFamily="18" charset="-128"/>
                <a:cs typeface="Times New Roman" panose="02020603050405020304" pitchFamily="18" charset="0"/>
              </a:rPr>
              <a:t>％的受訪者表示</a:t>
            </a:r>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，他們</a:t>
            </a:r>
            <a:r>
              <a:rPr lang="zh-TW" altLang="en-US" sz="2200" dirty="0">
                <a:latin typeface="Times New Roman" panose="02020603050405020304" pitchFamily="18" charset="0"/>
                <a:ea typeface="Adobe 仿宋 Std R" panose="02020400000000000000" pitchFamily="18" charset="-128"/>
                <a:cs typeface="Times New Roman" panose="02020603050405020304" pitchFamily="18" charset="0"/>
              </a:rPr>
              <a:t>是否收到副駕駛員對導航系統的</a:t>
            </a:r>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指示都無影響。</a:t>
            </a:r>
            <a:endPar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rPr>
              <a:t>88</a:t>
            </a:r>
            <a:r>
              <a:rPr lang="zh-TW" altLang="en-US" sz="2200" dirty="0">
                <a:latin typeface="Times New Roman" panose="02020603050405020304" pitchFamily="18" charset="0"/>
                <a:ea typeface="Adobe 仿宋 Std R" panose="02020400000000000000" pitchFamily="18" charset="-128"/>
                <a:cs typeface="Times New Roman" panose="02020603050405020304" pitchFamily="18" charset="0"/>
              </a:rPr>
              <a:t>％的受訪者表示他們對車載導航</a:t>
            </a:r>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系統滿意</a:t>
            </a:r>
            <a:r>
              <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rPr>
              <a:t>; 27</a:t>
            </a:r>
            <a:r>
              <a:rPr lang="zh-TW" altLang="en-US" sz="2200" dirty="0">
                <a:latin typeface="Times New Roman" panose="02020603050405020304" pitchFamily="18" charset="0"/>
                <a:ea typeface="Adobe 仿宋 Std R" panose="02020400000000000000" pitchFamily="18" charset="-128"/>
                <a:cs typeface="Times New Roman" panose="02020603050405020304" pitchFamily="18" charset="0"/>
              </a:rPr>
              <a:t>％非常滿意</a:t>
            </a:r>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經驗與問題</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1 [t</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37</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 0.78</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p = 0.438]</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或問題</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2 [χ2</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37</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 0.16</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p = 0.688</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皆</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無顯著差異</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組</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之間的智能技術總體</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經驗</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（問題</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10</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）沒有顯著差異</a:t>
            </a:r>
            <a:endPar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117281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07325"/>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Results</a:t>
            </a:r>
            <a:endParaRPr lang="zh-TW" altLang="en-US" dirty="0"/>
          </a:p>
        </p:txBody>
      </p:sp>
      <p:sp>
        <p:nvSpPr>
          <p:cNvPr id="3" name="內容版面配置區 2"/>
          <p:cNvSpPr>
            <a:spLocks noGrp="1"/>
          </p:cNvSpPr>
          <p:nvPr>
            <p:ph idx="1"/>
          </p:nvPr>
        </p:nvSpPr>
        <p:spPr>
          <a:xfrm>
            <a:off x="457200" y="1227668"/>
            <a:ext cx="8164286" cy="5630332"/>
          </a:xfrm>
        </p:spPr>
        <p:txBody>
          <a:bodyPr anchor="t">
            <a:noAutofit/>
          </a:bodyPr>
          <a:lstStyle/>
          <a:p>
            <a:pPr marL="0" indent="0">
              <a:buNone/>
            </a:pP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	</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導航和駕駛性能的感知之間的</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關聯</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檢驗</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駕駛員對</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導航的感知與駕駛性能之間的關係，計算了路上總誤差和問卷</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5-8</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項的反應之間</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的相關</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係數</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結果表明，道路誤差和</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導航系統對駕駛性能產生負面影響的</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感覺有顯著</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的負相關。</a:t>
            </a:r>
          </a:p>
          <a:p>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控制</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r = -328</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p = 0.045</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）和</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總</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錯誤</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r = -0.342</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p = 0.036</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）的個體報告</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傾向</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導航系統對他們的表現具有負面</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影響</a:t>
            </a:r>
            <a:endPar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endParaRP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29530" y="4042834"/>
            <a:ext cx="4619625" cy="2714625"/>
          </a:xfrm>
          <a:prstGeom prst="rect">
            <a:avLst/>
          </a:prstGeom>
        </p:spPr>
      </p:pic>
    </p:spTree>
    <p:extLst>
      <p:ext uri="{BB962C8B-B14F-4D97-AF65-F5344CB8AC3E}">
        <p14:creationId xmlns:p14="http://schemas.microsoft.com/office/powerpoint/2010/main" val="4004303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07325"/>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Results</a:t>
            </a:r>
            <a:endParaRPr lang="zh-TW" altLang="en-US" dirty="0"/>
          </a:p>
        </p:txBody>
      </p:sp>
      <p:sp>
        <p:nvSpPr>
          <p:cNvPr id="3" name="內容版面配置區 2"/>
          <p:cNvSpPr>
            <a:spLocks noGrp="1"/>
          </p:cNvSpPr>
          <p:nvPr>
            <p:ph idx="1"/>
          </p:nvPr>
        </p:nvSpPr>
        <p:spPr>
          <a:xfrm>
            <a:off x="457200" y="1227668"/>
            <a:ext cx="8164286" cy="5630332"/>
          </a:xfrm>
        </p:spPr>
        <p:txBody>
          <a:bodyPr anchor="t">
            <a:noAutofit/>
          </a:bodyPr>
          <a:lstStyle/>
          <a:p>
            <a:pPr marL="0" indent="0">
              <a:buNone/>
            </a:pP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	</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導航和駕駛性能的感知之間的</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關聯</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問題</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5</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（在評估</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期間，您是否發現車載導航系統提供了</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清楚的</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指令？）</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，沒有跟隨</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導航系統</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平均值</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3.39</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，標準差</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1.04</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 </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與跟隨</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導航系統</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平均值</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4.33</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，標準差</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0.66</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相比無顯著差</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異</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t</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37</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3.45</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p = 0.001</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 </a:t>
            </a:r>
            <a:endPar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沒有</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跟隨</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導航系統</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平均值</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2.67</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，標準偏差</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1.40</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）表示有強烈偏好</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接收來自乘客</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（問題</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8</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）的</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方向與跟隨</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導航系統（平均值</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 1.42</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，標準差</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 1.07</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）相比，</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t </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(37</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- 2.95</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p = 0.008</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 </a:t>
            </a:r>
            <a:endPar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各</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組之間沒有觀察到與車載導航系統滿意度</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（問題</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9</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的差異</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t</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37</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1.43</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p = </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0.160</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endParaRP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7976" y="4470769"/>
            <a:ext cx="3864882" cy="2271116"/>
          </a:xfrm>
          <a:prstGeom prst="rect">
            <a:avLst/>
          </a:prstGeom>
        </p:spPr>
      </p:pic>
    </p:spTree>
    <p:extLst>
      <p:ext uri="{BB962C8B-B14F-4D97-AF65-F5344CB8AC3E}">
        <p14:creationId xmlns:p14="http://schemas.microsoft.com/office/powerpoint/2010/main" val="40787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4446"/>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Conclusion</a:t>
            </a:r>
            <a:endParaRPr lang="zh-TW" altLang="en-US" dirty="0"/>
          </a:p>
        </p:txBody>
      </p:sp>
      <p:sp>
        <p:nvSpPr>
          <p:cNvPr id="3" name="內容版面配置區 2"/>
          <p:cNvSpPr>
            <a:spLocks noGrp="1"/>
          </p:cNvSpPr>
          <p:nvPr>
            <p:ph idx="1"/>
          </p:nvPr>
        </p:nvSpPr>
        <p:spPr>
          <a:xfrm>
            <a:off x="457200" y="1097040"/>
            <a:ext cx="8396514" cy="5434389"/>
          </a:xfrm>
        </p:spPr>
        <p:txBody>
          <a:bodyPr anchor="t">
            <a:noAutofit/>
          </a:bodyPr>
          <a:lstStyle/>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問卷答</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复</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表示，大多數的</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老司機發現車內導航系統提供了明確的指示和對自己的駕駛負面影響不大</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大多數</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司機發現導航提供</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了明確的</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指示，且都滿意導航技術。</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沒有遵循導航系統的指示的駕駛員與遵循指示的</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駕駛員，發生錯誤的數量及對</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滿意度都沒有顯著</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差異</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車輛技術方面具有豐富經驗的駕駛員在駕駛性能方面沒有差異</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指示</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導航系統對駕駛性能產生負面影響的個人也在道路上表現出較差的性能。</a:t>
            </a:r>
          </a:p>
        </p:txBody>
      </p:sp>
    </p:spTree>
    <p:extLst>
      <p:ext uri="{BB962C8B-B14F-4D97-AF65-F5344CB8AC3E}">
        <p14:creationId xmlns:p14="http://schemas.microsoft.com/office/powerpoint/2010/main" val="2703948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6336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33083"/>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Introduction</a:t>
            </a:r>
            <a:endParaRPr lang="zh-TW" altLang="en-US" dirty="0"/>
          </a:p>
        </p:txBody>
      </p:sp>
      <p:sp>
        <p:nvSpPr>
          <p:cNvPr id="3" name="內容版面配置區 2"/>
          <p:cNvSpPr>
            <a:spLocks noGrp="1"/>
          </p:cNvSpPr>
          <p:nvPr>
            <p:ph idx="1"/>
          </p:nvPr>
        </p:nvSpPr>
        <p:spPr>
          <a:xfrm>
            <a:off x="674913" y="1255521"/>
            <a:ext cx="8120743" cy="5246879"/>
          </a:xfrm>
        </p:spPr>
        <p:txBody>
          <a:bodyPr anchor="t">
            <a:noAutofit/>
          </a:bodyPr>
          <a:lstStyle/>
          <a:p>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在不</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熟悉環境</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中</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a:t>
            </a:r>
            <a:r>
              <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rPr>
              <a:t>GPS</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導航系統可以</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使</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駕駛減少尋路</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的</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需要，以簡化</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駕駛</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任務</a:t>
            </a:r>
            <a:r>
              <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rPr>
              <a:t>( </a:t>
            </a:r>
            <a:r>
              <a:rPr lang="en-US" altLang="zh-TW" sz="2000" dirty="0" err="1">
                <a:latin typeface="Adobe 仿宋 Std R" panose="02020400000000000000" pitchFamily="18" charset="-128"/>
                <a:ea typeface="Adobe 仿宋 Std R" panose="02020400000000000000" pitchFamily="18" charset="-128"/>
                <a:cs typeface="Times New Roman" panose="02020603050405020304" pitchFamily="18" charset="0"/>
              </a:rPr>
              <a:t>Bryden</a:t>
            </a:r>
            <a:r>
              <a:rPr lang="en-US" altLang="zh-TW" sz="2000" dirty="0">
                <a:latin typeface="Adobe 仿宋 Std R" panose="02020400000000000000" pitchFamily="18" charset="-128"/>
                <a:ea typeface="Adobe 仿宋 Std R" panose="02020400000000000000" pitchFamily="18" charset="-128"/>
                <a:cs typeface="Times New Roman" panose="02020603050405020304" pitchFamily="18" charset="0"/>
              </a:rPr>
              <a:t> et al., 2014 </a:t>
            </a:r>
            <a:r>
              <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rPr>
              <a:t>).</a:t>
            </a:r>
          </a:p>
          <a:p>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相對於年輕</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駕駛</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老司機已被證明具有較慢的處理速度和較差的</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注意力，這</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會</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降低駕駛能力</a:t>
            </a:r>
            <a:r>
              <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rPr>
              <a:t>( </a:t>
            </a:r>
            <a:r>
              <a:rPr lang="en-US" altLang="zh-TW" sz="2000" dirty="0" err="1">
                <a:latin typeface="Adobe 仿宋 Std R" panose="02020400000000000000" pitchFamily="18" charset="-128"/>
                <a:ea typeface="Adobe 仿宋 Std R" panose="02020400000000000000" pitchFamily="18" charset="-128"/>
                <a:cs typeface="Times New Roman" panose="02020603050405020304" pitchFamily="18" charset="0"/>
              </a:rPr>
              <a:t>Summala</a:t>
            </a:r>
            <a:r>
              <a:rPr lang="en-US" altLang="zh-TW" sz="2000" dirty="0">
                <a:latin typeface="Adobe 仿宋 Std R" panose="02020400000000000000" pitchFamily="18" charset="-128"/>
                <a:ea typeface="Adobe 仿宋 Std R" panose="02020400000000000000" pitchFamily="18" charset="-128"/>
                <a:cs typeface="Times New Roman" panose="02020603050405020304" pitchFamily="18" charset="0"/>
              </a:rPr>
              <a:t> and </a:t>
            </a:r>
            <a:r>
              <a:rPr lang="en-US" altLang="zh-TW" sz="2000" dirty="0" err="1" smtClean="0">
                <a:latin typeface="Adobe 仿宋 Std R" panose="02020400000000000000" pitchFamily="18" charset="-128"/>
                <a:ea typeface="Adobe 仿宋 Std R" panose="02020400000000000000" pitchFamily="18" charset="-128"/>
                <a:cs typeface="Times New Roman" panose="02020603050405020304" pitchFamily="18" charset="0"/>
              </a:rPr>
              <a:t>Mikk</a:t>
            </a:r>
            <a:r>
              <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rPr>
              <a:t> </a:t>
            </a:r>
            <a:r>
              <a:rPr lang="en-US" altLang="zh-TW" sz="2000" dirty="0" err="1" smtClean="0">
                <a:latin typeface="Adobe 仿宋 Std R" panose="02020400000000000000" pitchFamily="18" charset="-128"/>
                <a:ea typeface="Adobe 仿宋 Std R" panose="02020400000000000000" pitchFamily="18" charset="-128"/>
                <a:cs typeface="Times New Roman" panose="02020603050405020304" pitchFamily="18" charset="0"/>
              </a:rPr>
              <a:t>ola</a:t>
            </a:r>
            <a:r>
              <a:rPr lang="en-US" altLang="zh-TW" sz="2000" dirty="0">
                <a:latin typeface="Adobe 仿宋 Std R" panose="02020400000000000000" pitchFamily="18" charset="-128"/>
                <a:ea typeface="Adobe 仿宋 Std R" panose="02020400000000000000" pitchFamily="18" charset="-128"/>
                <a:cs typeface="Times New Roman" panose="02020603050405020304" pitchFamily="18" charset="0"/>
              </a:rPr>
              <a:t>, 1994 </a:t>
            </a:r>
            <a:r>
              <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rPr>
              <a:t>).</a:t>
            </a:r>
          </a:p>
          <a:p>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車載導航系統可以通過自動化進行尋</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路（</a:t>
            </a:r>
            <a:r>
              <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rPr>
              <a:t>Dingus</a:t>
            </a:r>
            <a:r>
              <a:rPr lang="en-US" altLang="zh-TW" sz="2000" dirty="0">
                <a:latin typeface="Adobe 仿宋 Std R" panose="02020400000000000000" pitchFamily="18" charset="-128"/>
                <a:ea typeface="Adobe 仿宋 Std R" panose="02020400000000000000" pitchFamily="18" charset="-128"/>
                <a:cs typeface="Times New Roman" panose="02020603050405020304" pitchFamily="18" charset="0"/>
              </a:rPr>
              <a:t> et al </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a:t>
            </a:r>
            <a:r>
              <a:rPr lang="en-US" altLang="zh-TW" sz="2000" dirty="0">
                <a:latin typeface="Adobe 仿宋 Std R" panose="02020400000000000000" pitchFamily="18" charset="-128"/>
                <a:ea typeface="Adobe 仿宋 Std R" panose="02020400000000000000" pitchFamily="18" charset="-128"/>
                <a:cs typeface="Times New Roman" panose="02020603050405020304" pitchFamily="18" charset="0"/>
              </a:rPr>
              <a:t>1997</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）來增強</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老駕駛員認知，能有更多注意力用於</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維持安全</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a:t>
            </a:r>
            <a:endParaRPr lang="en-US" altLang="zh-TW" sz="2000" dirty="0">
              <a:latin typeface="Adobe 仿宋 Std R" panose="02020400000000000000" pitchFamily="18" charset="-128"/>
              <a:ea typeface="Adobe 仿宋 Std R" panose="02020400000000000000" pitchFamily="18" charset="-128"/>
              <a:cs typeface="Times New Roman" panose="02020603050405020304" pitchFamily="18" charset="0"/>
            </a:endParaRPr>
          </a:p>
          <a:p>
            <a:r>
              <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rPr>
              <a:t>434</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名老年人的調查中，</a:t>
            </a:r>
            <a:r>
              <a:rPr lang="en-US" altLang="zh-TW" sz="2000" dirty="0">
                <a:latin typeface="Adobe 仿宋 Std R" panose="02020400000000000000" pitchFamily="18" charset="-128"/>
                <a:ea typeface="Adobe 仿宋 Std R" panose="02020400000000000000" pitchFamily="18" charset="-128"/>
                <a:cs typeface="Times New Roman" panose="02020603050405020304" pitchFamily="18" charset="0"/>
              </a:rPr>
              <a:t>47</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的駕駛覺得導航</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系統“</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太轉移注</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意</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a:t>
            </a:r>
            <a:r>
              <a:rPr lang="en-US" altLang="zh-TW" sz="2000" dirty="0">
                <a:latin typeface="Adobe 仿宋 Std R" panose="02020400000000000000" pitchFamily="18" charset="-128"/>
                <a:ea typeface="Adobe 仿宋 Std R" panose="02020400000000000000" pitchFamily="18" charset="-128"/>
                <a:cs typeface="Times New Roman" panose="02020603050405020304" pitchFamily="18" charset="0"/>
              </a:rPr>
              <a:t>35</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表示導航系</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統</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太複雜”，</a:t>
            </a:r>
            <a:r>
              <a:rPr lang="en-US" altLang="zh-TW" sz="2000" dirty="0">
                <a:latin typeface="Adobe 仿宋 Std R" panose="02020400000000000000" pitchFamily="18" charset="-128"/>
                <a:ea typeface="Adobe 仿宋 Std R" panose="02020400000000000000" pitchFamily="18" charset="-128"/>
                <a:cs typeface="Times New Roman" panose="02020603050405020304" pitchFamily="18" charset="0"/>
              </a:rPr>
              <a:t>49</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的駕駛表</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示</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導航</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系統 導致他們“將眼睛從道路</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上移</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開</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太</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久</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a:t>
            </a:r>
            <a:r>
              <a:rPr lang="en-US" altLang="zh-TW" sz="2000" dirty="0" err="1" smtClean="0">
                <a:latin typeface="Adobe 仿宋 Std R" panose="02020400000000000000" pitchFamily="18" charset="-128"/>
                <a:ea typeface="Adobe 仿宋 Std R" panose="02020400000000000000" pitchFamily="18" charset="-128"/>
                <a:cs typeface="Times New Roman" panose="02020603050405020304" pitchFamily="18" charset="0"/>
              </a:rPr>
              <a:t>Bryden</a:t>
            </a:r>
            <a:r>
              <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rPr>
              <a:t> </a:t>
            </a:r>
            <a:r>
              <a:rPr lang="en-US" altLang="zh-TW" sz="2000" smtClean="0">
                <a:latin typeface="Adobe 仿宋 Std R" panose="02020400000000000000" pitchFamily="18" charset="-128"/>
                <a:ea typeface="Adobe 仿宋 Std R" panose="02020400000000000000" pitchFamily="18" charset="-128"/>
                <a:cs typeface="Times New Roman" panose="02020603050405020304" pitchFamily="18" charset="0"/>
              </a:rPr>
              <a:t>et </a:t>
            </a:r>
            <a:r>
              <a:rPr lang="en-US" altLang="zh-TW" sz="2000" smtClean="0">
                <a:latin typeface="Adobe 仿宋 Std R" panose="02020400000000000000" pitchFamily="18" charset="-128"/>
                <a:ea typeface="Adobe 仿宋 Std R" panose="02020400000000000000" pitchFamily="18" charset="-128"/>
                <a:cs typeface="Times New Roman" panose="02020603050405020304" pitchFamily="18" charset="0"/>
              </a:rPr>
              <a:t>al</a:t>
            </a:r>
            <a:r>
              <a:rPr lang="zh-TW" altLang="en-US" sz="2000" smtClean="0">
                <a:latin typeface="Adobe 仿宋 Std R" panose="02020400000000000000" pitchFamily="18" charset="-128"/>
                <a:ea typeface="Adobe 仿宋 Std R" panose="02020400000000000000" pitchFamily="18" charset="-128"/>
                <a:cs typeface="Times New Roman" panose="02020603050405020304" pitchFamily="18" charset="0"/>
              </a:rPr>
              <a:t>，</a:t>
            </a:r>
            <a:r>
              <a:rPr lang="en-US" altLang="zh-TW" sz="2000" dirty="0">
                <a:latin typeface="Adobe 仿宋 Std R" panose="02020400000000000000" pitchFamily="18" charset="-128"/>
                <a:ea typeface="Adobe 仿宋 Std R" panose="02020400000000000000" pitchFamily="18" charset="-128"/>
                <a:cs typeface="Times New Roman" panose="02020603050405020304" pitchFamily="18" charset="0"/>
              </a:rPr>
              <a:t>2014</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a:t>
            </a:r>
            <a:endPar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endParaRPr>
          </a:p>
          <a:p>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研究顯</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示</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當駕駛情況變得太複雜時，老</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駕駛員會以連續</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的方式（</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即順序</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而不是同時執行多個控制）作出反應，</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這被證明會增加車子碰撞率。</a:t>
            </a:r>
            <a:endPar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endParaRPr>
          </a:p>
          <a:p>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本</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研究目的</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是</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為了顯</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示</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老</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駕駛員對</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使用</a:t>
            </a:r>
            <a:r>
              <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rPr>
              <a:t>GPS</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功能</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的整體</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評估，</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並探討</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該</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功能</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的</a:t>
            </a:r>
            <a:r>
              <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rPr>
              <a:t>使用</a:t>
            </a:r>
            <a:r>
              <a:rPr lang="zh-TW" altLang="en-US" sz="2000" dirty="0" smtClean="0">
                <a:latin typeface="Adobe 仿宋 Std R" panose="02020400000000000000" pitchFamily="18" charset="-128"/>
                <a:ea typeface="Adobe 仿宋 Std R" panose="02020400000000000000" pitchFamily="18" charset="-128"/>
                <a:cs typeface="Times New Roman" panose="02020603050405020304" pitchFamily="18" charset="0"/>
              </a:rPr>
              <a:t>是否影響駕駛在道路行駛的行為。</a:t>
            </a:r>
            <a:endPar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endParaRPr>
          </a:p>
          <a:p>
            <a:endParaRPr lang="en-US" altLang="zh-TW" sz="2000" dirty="0" smtClean="0">
              <a:latin typeface="Adobe 仿宋 Std R" panose="02020400000000000000" pitchFamily="18" charset="-128"/>
              <a:ea typeface="Adobe 仿宋 Std R" panose="02020400000000000000" pitchFamily="18" charset="-128"/>
              <a:cs typeface="Times New Roman" panose="02020603050405020304" pitchFamily="18" charset="0"/>
            </a:endParaRPr>
          </a:p>
          <a:p>
            <a:endParaRPr lang="zh-TW" altLang="en-US" sz="2000" dirty="0">
              <a:latin typeface="Adobe 仿宋 Std R" panose="02020400000000000000" pitchFamily="18" charset="-128"/>
              <a:ea typeface="Adobe 仿宋 Std 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423910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5961"/>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dirty="0"/>
          </a:p>
        </p:txBody>
      </p:sp>
      <p:sp>
        <p:nvSpPr>
          <p:cNvPr id="3" name="內容版面配置區 2"/>
          <p:cNvSpPr>
            <a:spLocks noGrp="1"/>
          </p:cNvSpPr>
          <p:nvPr>
            <p:ph idx="1"/>
          </p:nvPr>
        </p:nvSpPr>
        <p:spPr>
          <a:xfrm>
            <a:off x="558800" y="1372811"/>
            <a:ext cx="7772400" cy="4911875"/>
          </a:xfrm>
        </p:spPr>
        <p:txBody>
          <a:bodyPr anchor="t">
            <a:normAutofit/>
          </a:bodyPr>
          <a:lstStyle/>
          <a:p>
            <a:pPr marL="0" indent="0">
              <a:buNone/>
            </a:pPr>
            <a:r>
              <a:rPr lang="en-US" altLang="zh-TW" sz="2800" dirty="0" smtClean="0">
                <a:latin typeface="Times New Roman" panose="02020603050405020304" pitchFamily="18" charset="0"/>
                <a:ea typeface="Adobe 仿宋 Std R" panose="02020400000000000000" pitchFamily="18" charset="-128"/>
                <a:cs typeface="Times New Roman" panose="02020603050405020304" pitchFamily="18" charset="0"/>
              </a:rPr>
              <a:t>	</a:t>
            </a:r>
            <a:r>
              <a:rPr lang="zh-TW" altLang="en-US" sz="2800" dirty="0" smtClean="0">
                <a:latin typeface="Times New Roman" panose="02020603050405020304" pitchFamily="18" charset="0"/>
                <a:ea typeface="Adobe 仿宋 Std R" panose="02020400000000000000" pitchFamily="18" charset="-128"/>
                <a:cs typeface="Times New Roman" panose="02020603050405020304" pitchFamily="18" charset="0"/>
              </a:rPr>
              <a:t>受測前</a:t>
            </a:r>
            <a:endParaRPr lang="en-US" altLang="zh-TW" sz="28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三種不同方法</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評估</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訓練對</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老年駕駛員駕駛性能的影響</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(see </a:t>
            </a:r>
            <a:r>
              <a:rPr lang="en-US" altLang="zh-TW" sz="2400" dirty="0" err="1">
                <a:latin typeface="Times New Roman" panose="02020603050405020304" pitchFamily="18" charset="0"/>
                <a:ea typeface="Adobe 仿宋 Std R" panose="02020400000000000000" pitchFamily="18" charset="-128"/>
                <a:cs typeface="Times New Roman" panose="02020603050405020304" pitchFamily="18" charset="0"/>
              </a:rPr>
              <a:t>Sawula</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 et al., 2015). </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訓</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練</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內容著重</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於提高道路上的知識和技能</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參與者</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被隨機分配到以下三組之一</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班級</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駕駛員培訓（</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n = 14</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班級</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駕駛員培訓</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公路訓練（</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n = 12</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和</a:t>
            </a:r>
            <a:endPar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駕駛</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培訓</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道路訓練</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模擬器訓練（</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n = 17</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所有參與者在自己的車輛中完成駕駛評估，以評估其基線駕駛表現，以及評估他們在</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接受訓</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練</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後</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的表現</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021712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5961"/>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dirty="0"/>
          </a:p>
        </p:txBody>
      </p:sp>
      <p:sp>
        <p:nvSpPr>
          <p:cNvPr id="3" name="內容版面配置區 2"/>
          <p:cNvSpPr>
            <a:spLocks noGrp="1"/>
          </p:cNvSpPr>
          <p:nvPr>
            <p:ph idx="1"/>
          </p:nvPr>
        </p:nvSpPr>
        <p:spPr>
          <a:xfrm>
            <a:off x="457200" y="1314754"/>
            <a:ext cx="7975600" cy="5013475"/>
          </a:xfrm>
        </p:spPr>
        <p:txBody>
          <a:bodyPr anchor="t">
            <a:noAutofit/>
          </a:bodyPr>
          <a:lstStyle/>
          <a:p>
            <a:pPr marL="0" indent="0">
              <a:buNone/>
            </a:pPr>
            <a:r>
              <a:rPr lang="en-US" altLang="zh-TW" sz="3200" dirty="0" smtClean="0">
                <a:latin typeface="Times New Roman" panose="02020603050405020304" pitchFamily="18" charset="0"/>
                <a:ea typeface="Adobe 仿宋 Std R" panose="02020400000000000000" pitchFamily="18" charset="-128"/>
                <a:cs typeface="Times New Roman" panose="02020603050405020304" pitchFamily="18" charset="0"/>
              </a:rPr>
              <a:t>	</a:t>
            </a:r>
            <a:r>
              <a:rPr lang="zh-TW" altLang="en-US" sz="3200" dirty="0" smtClean="0">
                <a:latin typeface="Times New Roman" panose="02020603050405020304" pitchFamily="18" charset="0"/>
                <a:ea typeface="Adobe 仿宋 Std R" panose="02020400000000000000" pitchFamily="18" charset="-128"/>
                <a:cs typeface="Times New Roman" panose="02020603050405020304" pitchFamily="18" charset="0"/>
              </a:rPr>
              <a:t>受測前</a:t>
            </a:r>
            <a:endParaRPr lang="en-US" altLang="zh-TW" sz="32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公路評估</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受測者遵循車</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載</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導航系統（生產努維</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2497LMT</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），依</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照</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指定路線行駛</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評分者對駕駛進行不安</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全駕駛行為</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的評估。 </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道路</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駕駛</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評估根據</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四類安全駕駛實踐來劃分，</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包括</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1</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）車輛控制</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EX</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：不</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正確使用</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信號燈）</a:t>
            </a:r>
            <a:endPar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 </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2</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）程序性</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EX</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：停止位置</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不正確</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p>
          <a:p>
            <a:pPr lvl="1"/>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3</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）觀察</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EX</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：沒</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有</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檢查車子死角，沒有掃描路口）</a:t>
            </a:r>
            <a:r>
              <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p>
          <a:p>
            <a:pPr lvl="1"/>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4</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）合規性錯誤</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000" dirty="0">
                <a:latin typeface="Times New Roman" panose="02020603050405020304" pitchFamily="18" charset="0"/>
                <a:ea typeface="Adobe 仿宋 Std R" panose="02020400000000000000" pitchFamily="18" charset="-128"/>
                <a:cs typeface="Times New Roman" panose="02020603050405020304" pitchFamily="18" charset="0"/>
              </a:rPr>
              <a:t> EX</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：車</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子</a:t>
            </a:r>
            <a:r>
              <a:rPr lang="zh-TW" altLang="en-US" sz="2000" dirty="0" smtClean="0">
                <a:latin typeface="Times New Roman" panose="02020603050405020304" pitchFamily="18" charset="0"/>
                <a:ea typeface="Adobe 仿宋 Std R" panose="02020400000000000000" pitchFamily="18" charset="-128"/>
                <a:cs typeface="Times New Roman" panose="02020603050405020304" pitchFamily="18" charset="0"/>
              </a:rPr>
              <a:t>不</a:t>
            </a:r>
            <a:r>
              <a:rPr lang="zh-TW" altLang="en-US" sz="2000" dirty="0">
                <a:latin typeface="Times New Roman" panose="02020603050405020304" pitchFamily="18" charset="0"/>
                <a:ea typeface="Adobe 仿宋 Std R" panose="02020400000000000000" pitchFamily="18" charset="-128"/>
                <a:cs typeface="Times New Roman" panose="02020603050405020304" pitchFamily="18" charset="0"/>
              </a:rPr>
              <a:t>完全停止）。 </a:t>
            </a:r>
            <a:endParaRPr lang="en-US" altLang="zh-TW" sz="20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endPar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309901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5961"/>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dirty="0"/>
          </a:p>
        </p:txBody>
      </p:sp>
      <p:sp>
        <p:nvSpPr>
          <p:cNvPr id="3" name="內容版面配置區 2"/>
          <p:cNvSpPr>
            <a:spLocks noGrp="1"/>
          </p:cNvSpPr>
          <p:nvPr>
            <p:ph idx="1"/>
          </p:nvPr>
        </p:nvSpPr>
        <p:spPr>
          <a:xfrm>
            <a:off x="457200" y="1314754"/>
            <a:ext cx="7772400" cy="4926389"/>
          </a:xfrm>
        </p:spPr>
        <p:txBody>
          <a:bodyPr anchor="t">
            <a:noAutofit/>
          </a:bodyPr>
          <a:lstStyle/>
          <a:p>
            <a:pPr marL="0" indent="0">
              <a:buNone/>
            </a:pPr>
            <a:r>
              <a:rPr lang="en-US" altLang="zh-TW" sz="2800" dirty="0" smtClean="0">
                <a:latin typeface="Times New Roman" panose="02020603050405020304" pitchFamily="18" charset="0"/>
                <a:ea typeface="Adobe 仿宋 Std R" panose="02020400000000000000" pitchFamily="18" charset="-128"/>
                <a:cs typeface="Times New Roman" panose="02020603050405020304" pitchFamily="18" charset="0"/>
              </a:rPr>
              <a:t>	</a:t>
            </a:r>
            <a:r>
              <a:rPr lang="zh-TW" altLang="en-US" sz="2800" dirty="0" smtClean="0">
                <a:latin typeface="Times New Roman" panose="02020603050405020304" pitchFamily="18" charset="0"/>
                <a:ea typeface="Adobe 仿宋 Std R" panose="02020400000000000000" pitchFamily="18" charset="-128"/>
                <a:cs typeface="Times New Roman" panose="02020603050405020304" pitchFamily="18" charset="0"/>
              </a:rPr>
              <a:t>受測者</a:t>
            </a:r>
            <a:endParaRPr lang="en-US" altLang="zh-TW" sz="28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47</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位老司機（女</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29</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人，男</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18</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人）</a:t>
            </a:r>
            <a:endPar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平均年齡為</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72</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歲</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，年齡範圍</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為</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65-82</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歲</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擁有</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有效的一般</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駕駛執照</a:t>
            </a:r>
            <a:endPar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每</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周</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至少開車三次</a:t>
            </a:r>
            <a:endPar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能夠</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說</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流利英文</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標準化</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迷你心理狀態檢查（</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SMMSE</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）上的</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得分需高於</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24</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來確定（</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Molloy</a:t>
            </a:r>
            <a:r>
              <a:rPr lang="en-US" altLang="zh-TW" sz="2400" dirty="0">
                <a:latin typeface="Adobe 仿宋 Std R" panose="02020400000000000000" pitchFamily="18" charset="-128"/>
                <a:ea typeface="Adobe 仿宋 Std R" panose="02020400000000000000" pitchFamily="18" charset="-128"/>
                <a:cs typeface="Times New Roman" panose="02020603050405020304" pitchFamily="18" charset="0"/>
              </a:rPr>
              <a:t> et al </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1991</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728021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5961"/>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dirty="0"/>
          </a:p>
        </p:txBody>
      </p:sp>
      <p:sp>
        <p:nvSpPr>
          <p:cNvPr id="3" name="內容版面配置區 2"/>
          <p:cNvSpPr>
            <a:spLocks noGrp="1"/>
          </p:cNvSpPr>
          <p:nvPr>
            <p:ph idx="1"/>
          </p:nvPr>
        </p:nvSpPr>
        <p:spPr>
          <a:xfrm>
            <a:off x="457200" y="1358297"/>
            <a:ext cx="7772400" cy="3649133"/>
          </a:xfrm>
        </p:spPr>
        <p:txBody>
          <a:bodyPr anchor="t">
            <a:normAutofit/>
          </a:bodyPr>
          <a:lstStyle/>
          <a:p>
            <a:pPr marL="0" indent="0">
              <a:buNone/>
            </a:pPr>
            <a:r>
              <a:rPr lang="en-US" altLang="zh-TW" sz="2800" dirty="0" smtClean="0">
                <a:latin typeface="Times New Roman" panose="02020603050405020304" pitchFamily="18" charset="0"/>
                <a:ea typeface="Adobe 仿宋 Std R" panose="02020400000000000000" pitchFamily="18" charset="-128"/>
                <a:cs typeface="Times New Roman" panose="02020603050405020304" pitchFamily="18" charset="0"/>
              </a:rPr>
              <a:t>	</a:t>
            </a:r>
            <a:r>
              <a:rPr lang="zh-TW" altLang="en-US" sz="2800" dirty="0" smtClean="0">
                <a:latin typeface="Times New Roman" panose="02020603050405020304" pitchFamily="18" charset="0"/>
                <a:ea typeface="Adobe 仿宋 Std R" panose="02020400000000000000" pitchFamily="18" charset="-128"/>
                <a:cs typeface="Times New Roman" panose="02020603050405020304" pitchFamily="18" charset="0"/>
              </a:rPr>
              <a:t>程序</a:t>
            </a:r>
            <a:endParaRPr lang="en-US" altLang="zh-TW" sz="28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受測者行駛定向路徑，總共</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2.4</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公里</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受測者行駛評估路線，共</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12.4</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公里</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包含</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2.8</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公里的高速公路</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a:t>
            </a:r>
          </a:p>
          <a:p>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在初始</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評估</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約</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9</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個月</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後，聯繫</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參與者，並要求他們填寫</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導航系統問卷的經驗。</a:t>
            </a: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0113" y="4005940"/>
            <a:ext cx="3499916" cy="2748401"/>
          </a:xfrm>
          <a:prstGeom prst="rect">
            <a:avLst/>
          </a:prstGeom>
        </p:spPr>
      </p:pic>
      <p:pic>
        <p:nvPicPr>
          <p:cNvPr id="6" name="圖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2941" y="3686628"/>
            <a:ext cx="2244086" cy="3067713"/>
          </a:xfrm>
          <a:prstGeom prst="rect">
            <a:avLst/>
          </a:prstGeom>
        </p:spPr>
      </p:pic>
    </p:spTree>
    <p:extLst>
      <p:ext uri="{BB962C8B-B14F-4D97-AF65-F5344CB8AC3E}">
        <p14:creationId xmlns:p14="http://schemas.microsoft.com/office/powerpoint/2010/main" val="748232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5961"/>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dirty="0"/>
          </a:p>
        </p:txBody>
      </p:sp>
      <p:sp>
        <p:nvSpPr>
          <p:cNvPr id="3" name="內容版面配置區 2"/>
          <p:cNvSpPr>
            <a:spLocks noGrp="1"/>
          </p:cNvSpPr>
          <p:nvPr>
            <p:ph idx="1"/>
          </p:nvPr>
        </p:nvSpPr>
        <p:spPr>
          <a:xfrm>
            <a:off x="457200" y="1213153"/>
            <a:ext cx="7772400" cy="3649133"/>
          </a:xfrm>
        </p:spPr>
        <p:txBody>
          <a:bodyPr anchor="t">
            <a:normAutofit/>
          </a:bodyPr>
          <a:lstStyle/>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作者</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制定了一份問卷調查表來評估駕駛對自己智能技術方面的經驗</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以及對</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使用經驗</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的看法</a:t>
            </a: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7579" y="2090057"/>
            <a:ext cx="5688014" cy="4579257"/>
          </a:xfrm>
          <a:prstGeom prst="rect">
            <a:avLst/>
          </a:prstGeom>
        </p:spPr>
      </p:pic>
    </p:spTree>
    <p:extLst>
      <p:ext uri="{BB962C8B-B14F-4D97-AF65-F5344CB8AC3E}">
        <p14:creationId xmlns:p14="http://schemas.microsoft.com/office/powerpoint/2010/main" val="2420955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5961"/>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Method</a:t>
            </a:r>
            <a:endParaRPr lang="zh-TW" altLang="en-US" dirty="0"/>
          </a:p>
        </p:txBody>
      </p:sp>
      <p:sp>
        <p:nvSpPr>
          <p:cNvPr id="3" name="內容版面配置區 2"/>
          <p:cNvSpPr>
            <a:spLocks noGrp="1"/>
          </p:cNvSpPr>
          <p:nvPr>
            <p:ph idx="1"/>
          </p:nvPr>
        </p:nvSpPr>
        <p:spPr>
          <a:xfrm>
            <a:off x="457200" y="1271211"/>
            <a:ext cx="7874000" cy="4534503"/>
          </a:xfrm>
        </p:spPr>
        <p:txBody>
          <a:bodyPr anchor="t">
            <a:noAutofit/>
          </a:bodyPr>
          <a:lstStyle/>
          <a:p>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評分人</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評分</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車輛控制</a:t>
            </a:r>
            <a:endPar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程序</a:t>
            </a:r>
            <a:endPar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觀察</a:t>
            </a:r>
            <a:endParaRPr lang="en-US" altLang="zh-TW" sz="2200" dirty="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合</a:t>
            </a:r>
            <a:r>
              <a:rPr lang="zh-TW" altLang="en-US" sz="2200" dirty="0">
                <a:latin typeface="Times New Roman" panose="02020603050405020304" pitchFamily="18" charset="0"/>
                <a:ea typeface="Adobe 仿宋 Std R" panose="02020400000000000000" pitchFamily="18" charset="-128"/>
                <a:cs typeface="Times New Roman" panose="02020603050405020304" pitchFamily="18" charset="0"/>
              </a:rPr>
              <a:t>規性</a:t>
            </a:r>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誤差</a:t>
            </a:r>
            <a:endPar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pPr lvl="1"/>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所有</a:t>
            </a:r>
            <a:r>
              <a:rPr lang="zh-TW" altLang="en-US" sz="2200" dirty="0">
                <a:latin typeface="Times New Roman" panose="02020603050405020304" pitchFamily="18" charset="0"/>
                <a:ea typeface="Adobe 仿宋 Std R" panose="02020400000000000000" pitchFamily="18" charset="-128"/>
                <a:cs typeface="Times New Roman" panose="02020603050405020304" pitchFamily="18" charset="0"/>
              </a:rPr>
              <a:t>誤差的總和</a:t>
            </a:r>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（總</a:t>
            </a:r>
            <a:r>
              <a:rPr lang="zh-TW" altLang="en-US" sz="2200" dirty="0">
                <a:latin typeface="Times New Roman" panose="02020603050405020304" pitchFamily="18" charset="0"/>
                <a:ea typeface="Adobe 仿宋 Std R" panose="02020400000000000000" pitchFamily="18" charset="-128"/>
                <a:cs typeface="Times New Roman" panose="02020603050405020304" pitchFamily="18" charset="0"/>
              </a:rPr>
              <a:t>誤差）的綜合分數</a:t>
            </a:r>
            <a:r>
              <a:rPr lang="zh-TW" altLang="en-US" sz="2200" dirty="0" smtClean="0">
                <a:latin typeface="Times New Roman" panose="02020603050405020304" pitchFamily="18" charset="0"/>
                <a:ea typeface="Adobe 仿宋 Std R" panose="02020400000000000000" pitchFamily="18" charset="-128"/>
                <a:cs typeface="Times New Roman" panose="02020603050405020304" pitchFamily="18" charset="0"/>
              </a:rPr>
              <a:t>。</a:t>
            </a:r>
            <a:endParaRPr lang="en-US" altLang="zh-TW" sz="22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為了比較組之間的駕駛性能</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，檢查在</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路線的第一個</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5</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公里發生的總驅動程序錯誤，以及整個路線的總驅動</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錯誤。</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檢查遵循車內指導的駕駛員與</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沒有</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遵循</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的</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駕駛員之間的</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差異</a:t>
            </a:r>
            <a:endPar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使用</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t-tests</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和</a:t>
            </a:r>
            <a:r>
              <a:rPr lang="en-US" altLang="zh-TW" sz="2400" dirty="0">
                <a:latin typeface="Times New Roman" panose="02020603050405020304" pitchFamily="18" charset="0"/>
                <a:ea typeface="Adobe 仿宋 Std R" panose="02020400000000000000" pitchFamily="18" charset="-128"/>
                <a:cs typeface="Times New Roman" panose="02020603050405020304" pitchFamily="18" charset="0"/>
              </a:rPr>
              <a:t>Chi-square </a:t>
            </a:r>
            <a:r>
              <a:rPr lang="en-US" altLang="zh-TW" sz="2400" dirty="0" smtClean="0">
                <a:latin typeface="Times New Roman" panose="02020603050405020304" pitchFamily="18" charset="0"/>
                <a:ea typeface="Adobe 仿宋 Std R" panose="02020400000000000000" pitchFamily="18" charset="-128"/>
                <a:cs typeface="Times New Roman" panose="02020603050405020304" pitchFamily="18" charset="0"/>
              </a:rPr>
              <a:t>tests</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來</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分析</a:t>
            </a:r>
            <a:r>
              <a:rPr lang="zh-TW" altLang="en-US" sz="2400" dirty="0" smtClean="0">
                <a:latin typeface="Times New Roman" panose="02020603050405020304" pitchFamily="18" charset="0"/>
                <a:ea typeface="Adobe 仿宋 Std R" panose="02020400000000000000" pitchFamily="18" charset="-128"/>
                <a:cs typeface="Times New Roman" panose="02020603050405020304" pitchFamily="18" charset="0"/>
              </a:rPr>
              <a:t>數據</a:t>
            </a:r>
            <a:r>
              <a:rPr lang="zh-TW" altLang="en-US" sz="2400" dirty="0">
                <a:latin typeface="Times New Roman" panose="02020603050405020304" pitchFamily="18" charset="0"/>
                <a:ea typeface="Adobe 仿宋 Std R" panose="02020400000000000000" pitchFamily="18" charset="-128"/>
                <a:cs typeface="Times New Roman" panose="02020603050405020304" pitchFamily="18" charset="0"/>
              </a:rPr>
              <a:t>。</a:t>
            </a:r>
          </a:p>
        </p:txBody>
      </p:sp>
    </p:spTree>
    <p:extLst>
      <p:ext uri="{BB962C8B-B14F-4D97-AF65-F5344CB8AC3E}">
        <p14:creationId xmlns:p14="http://schemas.microsoft.com/office/powerpoint/2010/main" val="2299953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07325"/>
            <a:ext cx="7772400" cy="1456267"/>
          </a:xfrm>
        </p:spPr>
        <p:txBody>
          <a:bodyPr/>
          <a:lstStyle/>
          <a:p>
            <a:r>
              <a:rPr lang="en-US" altLang="zh-TW" sz="3600" spc="-1" dirty="0">
                <a:solidFill>
                  <a:srgbClr val="FFFF00"/>
                </a:solidFill>
                <a:uFill>
                  <a:solidFill>
                    <a:srgbClr val="FFFFFF"/>
                  </a:solidFill>
                </a:uFill>
                <a:latin typeface="Kozuka Mincho Pro B" panose="02020800000000000000" pitchFamily="18" charset="-128"/>
                <a:ea typeface="Kozuka Mincho Pro B" panose="02020800000000000000" pitchFamily="18" charset="-128"/>
              </a:rPr>
              <a:t>Results</a:t>
            </a:r>
            <a:endParaRPr lang="zh-TW" altLang="en-US" dirty="0"/>
          </a:p>
        </p:txBody>
      </p:sp>
      <p:sp>
        <p:nvSpPr>
          <p:cNvPr id="3" name="內容版面配置區 2"/>
          <p:cNvSpPr>
            <a:spLocks noGrp="1"/>
          </p:cNvSpPr>
          <p:nvPr>
            <p:ph idx="1"/>
          </p:nvPr>
        </p:nvSpPr>
        <p:spPr>
          <a:xfrm>
            <a:off x="457199" y="1196424"/>
            <a:ext cx="8062687" cy="3649133"/>
          </a:xfrm>
        </p:spPr>
        <p:txBody>
          <a:bodyPr anchor="t">
            <a:noAutofit/>
          </a:bodyPr>
          <a:lstStyle/>
          <a:p>
            <a:pPr marL="0" indent="0">
              <a:buNone/>
            </a:pPr>
            <a:r>
              <a:rPr lang="en-US" altLang="zh-TW" sz="2800" dirty="0" smtClean="0">
                <a:latin typeface="Times New Roman" panose="02020603050405020304" pitchFamily="18" charset="0"/>
                <a:ea typeface="Adobe 仿宋 Std R" panose="02020400000000000000" pitchFamily="18" charset="-128"/>
                <a:cs typeface="Times New Roman" panose="02020603050405020304" pitchFamily="18" charset="0"/>
              </a:rPr>
              <a:t>	</a:t>
            </a:r>
            <a:r>
              <a:rPr lang="zh-TW" altLang="en-US" sz="2800" dirty="0" smtClean="0">
                <a:latin typeface="Times New Roman" panose="02020603050405020304" pitchFamily="18" charset="0"/>
                <a:ea typeface="Adobe 仿宋 Std R" panose="02020400000000000000" pitchFamily="18" charset="-128"/>
                <a:cs typeface="Times New Roman" panose="02020603050405020304" pitchFamily="18" charset="0"/>
              </a:rPr>
              <a:t>公路表現</a:t>
            </a:r>
            <a:endParaRPr lang="en-US" altLang="zh-TW" sz="28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300" dirty="0">
                <a:latin typeface="Times New Roman" panose="02020603050405020304" pitchFamily="18" charset="0"/>
                <a:ea typeface="Adobe 仿宋 Std R" panose="02020400000000000000" pitchFamily="18" charset="-128"/>
                <a:cs typeface="Times New Roman" panose="02020603050405020304" pitchFamily="18" charset="0"/>
              </a:rPr>
              <a:t>進行</a:t>
            </a:r>
            <a:r>
              <a:rPr lang="en-US" altLang="zh-TW" sz="2300" dirty="0">
                <a:latin typeface="Times New Roman" panose="02020603050405020304" pitchFamily="18" charset="0"/>
                <a:ea typeface="Adobe 仿宋 Std R" panose="02020400000000000000" pitchFamily="18" charset="-128"/>
                <a:cs typeface="Times New Roman" panose="02020603050405020304" pitchFamily="18" charset="0"/>
              </a:rPr>
              <a:t>t</a:t>
            </a:r>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檢驗，遵循</a:t>
            </a:r>
            <a:r>
              <a:rPr lang="zh-TW" altLang="en-US" sz="2300" dirty="0">
                <a:latin typeface="Times New Roman" panose="02020603050405020304" pitchFamily="18" charset="0"/>
                <a:ea typeface="Adobe 仿宋 Std R" panose="02020400000000000000" pitchFamily="18" charset="-128"/>
                <a:cs typeface="Times New Roman" panose="02020603050405020304" pitchFamily="18" charset="0"/>
              </a:rPr>
              <a:t>車輛指示的駕駛員和沒有</a:t>
            </a:r>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使用</a:t>
            </a:r>
            <a:r>
              <a:rPr lang="zh-TW" altLang="en-US" sz="2300" dirty="0">
                <a:latin typeface="Times New Roman" panose="02020603050405020304" pitchFamily="18" charset="0"/>
                <a:ea typeface="Adobe 仿宋 Std R" panose="02020400000000000000" pitchFamily="18" charset="-128"/>
                <a:cs typeface="Times New Roman" panose="02020603050405020304" pitchFamily="18" charset="0"/>
              </a:rPr>
              <a:t>的</a:t>
            </a:r>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駕駛員，</a:t>
            </a:r>
            <a:r>
              <a:rPr lang="zh-TW" altLang="en-US" sz="2300" dirty="0">
                <a:latin typeface="Times New Roman" panose="02020603050405020304" pitchFamily="18" charset="0"/>
                <a:ea typeface="Adobe 仿宋 Std R" panose="02020400000000000000" pitchFamily="18" charset="-128"/>
                <a:cs typeface="Times New Roman" panose="02020603050405020304" pitchFamily="18" charset="0"/>
              </a:rPr>
              <a:t>對於評價課程的前</a:t>
            </a:r>
            <a:r>
              <a:rPr lang="en-US" altLang="zh-TW" sz="2300" dirty="0">
                <a:latin typeface="Times New Roman" panose="02020603050405020304" pitchFamily="18" charset="0"/>
                <a:ea typeface="Adobe 仿宋 Std R" panose="02020400000000000000" pitchFamily="18" charset="-128"/>
                <a:cs typeface="Times New Roman" panose="02020603050405020304" pitchFamily="18" charset="0"/>
              </a:rPr>
              <a:t>5km</a:t>
            </a:r>
            <a:r>
              <a:rPr lang="zh-TW" altLang="en-US" sz="2300" dirty="0">
                <a:latin typeface="Times New Roman" panose="02020603050405020304" pitchFamily="18" charset="0"/>
                <a:ea typeface="Adobe 仿宋 Std R" panose="02020400000000000000" pitchFamily="18" charset="-128"/>
                <a:cs typeface="Times New Roman" panose="02020603050405020304" pitchFamily="18" charset="0"/>
              </a:rPr>
              <a:t>的道路上的錯誤進行了</a:t>
            </a:r>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對比</a:t>
            </a:r>
            <a:endParaRPr lang="en-US" altLang="zh-TW" sz="23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五</a:t>
            </a:r>
            <a:r>
              <a:rPr lang="zh-TW" altLang="en-US" sz="2300" dirty="0">
                <a:latin typeface="Times New Roman" panose="02020603050405020304" pitchFamily="18" charset="0"/>
                <a:ea typeface="Adobe 仿宋 Std R" panose="02020400000000000000" pitchFamily="18" charset="-128"/>
                <a:cs typeface="Times New Roman" panose="02020603050405020304" pitchFamily="18" charset="0"/>
              </a:rPr>
              <a:t>個對比中，沒有</a:t>
            </a:r>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一個</a:t>
            </a:r>
            <a:r>
              <a:rPr lang="zh-TW" altLang="en-US" sz="2300" dirty="0">
                <a:latin typeface="Times New Roman" panose="02020603050405020304" pitchFamily="18" charset="0"/>
                <a:ea typeface="Adobe 仿宋 Std R" panose="02020400000000000000" pitchFamily="18" charset="-128"/>
                <a:cs typeface="Times New Roman" panose="02020603050405020304" pitchFamily="18" charset="0"/>
              </a:rPr>
              <a:t>有</a:t>
            </a:r>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顯著</a:t>
            </a:r>
            <a:r>
              <a:rPr lang="zh-TW" altLang="en-US" sz="2300" dirty="0">
                <a:latin typeface="Times New Roman" panose="02020603050405020304" pitchFamily="18" charset="0"/>
                <a:ea typeface="Adobe 仿宋 Std R" panose="02020400000000000000" pitchFamily="18" charset="-128"/>
                <a:cs typeface="Times New Roman" panose="02020603050405020304" pitchFamily="18" charset="0"/>
              </a:rPr>
              <a:t>性</a:t>
            </a:r>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，表示所有參與者是否完成課程與錯誤發生沒有</a:t>
            </a:r>
            <a:r>
              <a:rPr lang="zh-TW" altLang="en-US" sz="2300" dirty="0">
                <a:latin typeface="Times New Roman" panose="02020603050405020304" pitchFamily="18" charset="0"/>
                <a:ea typeface="Adobe 仿宋 Std R" panose="02020400000000000000" pitchFamily="18" charset="-128"/>
                <a:cs typeface="Times New Roman" panose="02020603050405020304" pitchFamily="18" charset="0"/>
              </a:rPr>
              <a:t>顯著</a:t>
            </a:r>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差異</a:t>
            </a:r>
            <a:endParaRPr lang="en-US" altLang="zh-TW" sz="2300" dirty="0" smtClean="0">
              <a:latin typeface="Times New Roman" panose="02020603050405020304" pitchFamily="18" charset="0"/>
              <a:ea typeface="Adobe 仿宋 Std R" panose="02020400000000000000" pitchFamily="18" charset="-128"/>
              <a:cs typeface="Times New Roman" panose="02020603050405020304" pitchFamily="18" charset="0"/>
            </a:endParaRPr>
          </a:p>
          <a:p>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跟隨</a:t>
            </a:r>
            <a:r>
              <a:rPr lang="en-US" altLang="zh-TW" sz="2300" dirty="0" smtClean="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者和沒有跟隨</a:t>
            </a:r>
            <a:r>
              <a:rPr lang="en-US" altLang="zh-TW" sz="2300" dirty="0" smtClean="0">
                <a:latin typeface="Times New Roman" panose="02020603050405020304" pitchFamily="18" charset="0"/>
                <a:ea typeface="Adobe 仿宋 Std R" panose="02020400000000000000" pitchFamily="18" charset="-128"/>
                <a:cs typeface="Times New Roman" panose="02020603050405020304" pitchFamily="18" charset="0"/>
              </a:rPr>
              <a:t>GPS</a:t>
            </a:r>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者，駕駛</a:t>
            </a:r>
            <a:r>
              <a:rPr lang="zh-TW" altLang="en-US" sz="2300" dirty="0">
                <a:latin typeface="Times New Roman" panose="02020603050405020304" pitchFamily="18" charset="0"/>
                <a:ea typeface="Adobe 仿宋 Std R" panose="02020400000000000000" pitchFamily="18" charset="-128"/>
                <a:cs typeface="Times New Roman" panose="02020603050405020304" pitchFamily="18" charset="0"/>
              </a:rPr>
              <a:t>過程的總</a:t>
            </a:r>
            <a:r>
              <a:rPr lang="zh-TW" altLang="en-US" sz="2300" dirty="0" smtClean="0">
                <a:latin typeface="Times New Roman" panose="02020603050405020304" pitchFamily="18" charset="0"/>
                <a:ea typeface="Adobe 仿宋 Std R" panose="02020400000000000000" pitchFamily="18" charset="-128"/>
                <a:cs typeface="Times New Roman" panose="02020603050405020304" pitchFamily="18" charset="0"/>
              </a:rPr>
              <a:t>誤差沒有顯著差異。</a:t>
            </a:r>
            <a:endParaRPr lang="en-US" altLang="zh-TW" sz="2300" dirty="0" smtClean="0">
              <a:latin typeface="Times New Roman" panose="02020603050405020304" pitchFamily="18" charset="0"/>
              <a:ea typeface="Adobe 仿宋 Std R" panose="02020400000000000000" pitchFamily="18" charset="-128"/>
              <a:cs typeface="Times New Roman" panose="02020603050405020304" pitchFamily="18" charset="0"/>
            </a:endParaRP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584" y="4463870"/>
            <a:ext cx="8679543" cy="2176415"/>
          </a:xfrm>
          <a:prstGeom prst="rect">
            <a:avLst/>
          </a:prstGeom>
        </p:spPr>
      </p:pic>
    </p:spTree>
    <p:extLst>
      <p:ext uri="{BB962C8B-B14F-4D97-AF65-F5344CB8AC3E}">
        <p14:creationId xmlns:p14="http://schemas.microsoft.com/office/powerpoint/2010/main" val="20122481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天體">
  <a:themeElements>
    <a:clrScheme name="天體">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天體">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天體">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神仙</Template>
  <TotalTime>2657</TotalTime>
  <Words>497</Words>
  <Application>Microsoft Office PowerPoint</Application>
  <PresentationFormat>如螢幕大小 (4:3)</PresentationFormat>
  <Paragraphs>87</Paragraphs>
  <Slides>14</Slides>
  <Notes>1</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14</vt:i4>
      </vt:variant>
    </vt:vector>
  </HeadingPairs>
  <TitlesOfParts>
    <vt:vector size="23" baseType="lpstr">
      <vt:lpstr>Adobe 仿宋 Std R</vt:lpstr>
      <vt:lpstr>Adobe 繁黑體 Std B</vt:lpstr>
      <vt:lpstr>Kozuka Mincho Pro B</vt:lpstr>
      <vt:lpstr>新細明體</vt:lpstr>
      <vt:lpstr>Arial</vt:lpstr>
      <vt:lpstr>Calibri</vt:lpstr>
      <vt:lpstr>Calibri Light</vt:lpstr>
      <vt:lpstr>Times New Roman</vt:lpstr>
      <vt:lpstr>天體</vt:lpstr>
      <vt:lpstr>Letting in-vehicle navigation lead the way: Older drivers’ perceptions of and ability to follow a GPS navigation system</vt:lpstr>
      <vt:lpstr>Introduction</vt:lpstr>
      <vt:lpstr>Method</vt:lpstr>
      <vt:lpstr>Method</vt:lpstr>
      <vt:lpstr>Method</vt:lpstr>
      <vt:lpstr>Method</vt:lpstr>
      <vt:lpstr>Method</vt:lpstr>
      <vt:lpstr>Method</vt:lpstr>
      <vt:lpstr>Results</vt:lpstr>
      <vt:lpstr>Results</vt:lpstr>
      <vt:lpstr>Results</vt:lpstr>
      <vt:lpstr>Results</vt:lpstr>
      <vt:lpstr>Conclusion</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Letting in-vehicle navigation lead the way: Older drivers’ perceptions of and ability to follow a GPS navigation system</dc:title>
  <dc:creator>Chia</dc:creator>
  <cp:lastModifiedBy>Chia</cp:lastModifiedBy>
  <cp:revision>27</cp:revision>
  <dcterms:created xsi:type="dcterms:W3CDTF">2016-11-19T16:39:10Z</dcterms:created>
  <dcterms:modified xsi:type="dcterms:W3CDTF">2016-11-21T13:18:36Z</dcterms:modified>
</cp:coreProperties>
</file>